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481704A4-9CB4-44F1-AADA-EC4DEFAB4CC6}">
          <p14:sldIdLst>
            <p14:sldId id="256"/>
            <p14:sldId id="257"/>
          </p14:sldIdLst>
        </p14:section>
        <p14:section name="Untitled Section" id="{E396F960-F778-423F-84A4-E64030CEFC31}">
          <p14:sldIdLst>
            <p14:sldId id="258"/>
            <p14:sldId id="259"/>
            <p14:sldId id="260"/>
            <p14:sldId id="261"/>
            <p14:sldId id="262"/>
            <p14:sldId id="263"/>
            <p14:sldId id="264"/>
            <p14:sldId id="265"/>
            <p14:sldId id="266"/>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81" d="100"/>
          <a:sy n="81" d="100"/>
        </p:scale>
        <p:origin x="216" y="12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fa-I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fa-IR"/>
          </a:p>
        </p:txBody>
      </p:sp>
      <p:sp>
        <p:nvSpPr>
          <p:cNvPr id="4" name="Date Placeholder 3"/>
          <p:cNvSpPr>
            <a:spLocks noGrp="1"/>
          </p:cNvSpPr>
          <p:nvPr>
            <p:ph type="dt" sz="half" idx="10"/>
          </p:nvPr>
        </p:nvSpPr>
        <p:spPr/>
        <p:txBody>
          <a:bodyPr/>
          <a:lstStyle/>
          <a:p>
            <a:fld id="{6481643C-7EA6-436B-9334-B3AEE83D7D9A}" type="datetimeFigureOut">
              <a:rPr lang="fa-IR" smtClean="0"/>
              <a:t>08/07/1437</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448CCE07-0777-4D45-A762-9C5A969A3C57}" type="slidenum">
              <a:rPr lang="fa-IR" smtClean="0"/>
              <a:t>‹#›</a:t>
            </a:fld>
            <a:endParaRPr lang="fa-IR"/>
          </a:p>
        </p:txBody>
      </p:sp>
    </p:spTree>
    <p:extLst>
      <p:ext uri="{BB962C8B-B14F-4D97-AF65-F5344CB8AC3E}">
        <p14:creationId xmlns:p14="http://schemas.microsoft.com/office/powerpoint/2010/main" val="18931545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6481643C-7EA6-436B-9334-B3AEE83D7D9A}" type="datetimeFigureOut">
              <a:rPr lang="fa-IR" smtClean="0"/>
              <a:t>08/07/1437</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448CCE07-0777-4D45-A762-9C5A969A3C57}" type="slidenum">
              <a:rPr lang="fa-IR" smtClean="0"/>
              <a:t>‹#›</a:t>
            </a:fld>
            <a:endParaRPr lang="fa-IR"/>
          </a:p>
        </p:txBody>
      </p:sp>
    </p:spTree>
    <p:extLst>
      <p:ext uri="{BB962C8B-B14F-4D97-AF65-F5344CB8AC3E}">
        <p14:creationId xmlns:p14="http://schemas.microsoft.com/office/powerpoint/2010/main" val="22366935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fa-I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6481643C-7EA6-436B-9334-B3AEE83D7D9A}" type="datetimeFigureOut">
              <a:rPr lang="fa-IR" smtClean="0"/>
              <a:t>08/07/1437</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448CCE07-0777-4D45-A762-9C5A969A3C57}" type="slidenum">
              <a:rPr lang="fa-IR" smtClean="0"/>
              <a:t>‹#›</a:t>
            </a:fld>
            <a:endParaRPr lang="fa-IR"/>
          </a:p>
        </p:txBody>
      </p:sp>
    </p:spTree>
    <p:extLst>
      <p:ext uri="{BB962C8B-B14F-4D97-AF65-F5344CB8AC3E}">
        <p14:creationId xmlns:p14="http://schemas.microsoft.com/office/powerpoint/2010/main" val="34854230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6481643C-7EA6-436B-9334-B3AEE83D7D9A}" type="datetimeFigureOut">
              <a:rPr lang="fa-IR" smtClean="0"/>
              <a:t>08/07/1437</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448CCE07-0777-4D45-A762-9C5A969A3C57}" type="slidenum">
              <a:rPr lang="fa-IR" smtClean="0"/>
              <a:t>‹#›</a:t>
            </a:fld>
            <a:endParaRPr lang="fa-IR"/>
          </a:p>
        </p:txBody>
      </p:sp>
    </p:spTree>
    <p:extLst>
      <p:ext uri="{BB962C8B-B14F-4D97-AF65-F5344CB8AC3E}">
        <p14:creationId xmlns:p14="http://schemas.microsoft.com/office/powerpoint/2010/main" val="27744589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fa-I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481643C-7EA6-436B-9334-B3AEE83D7D9A}" type="datetimeFigureOut">
              <a:rPr lang="fa-IR" smtClean="0"/>
              <a:t>08/07/1437</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448CCE07-0777-4D45-A762-9C5A969A3C57}" type="slidenum">
              <a:rPr lang="fa-IR" smtClean="0"/>
              <a:t>‹#›</a:t>
            </a:fld>
            <a:endParaRPr lang="fa-IR"/>
          </a:p>
        </p:txBody>
      </p:sp>
    </p:spTree>
    <p:extLst>
      <p:ext uri="{BB962C8B-B14F-4D97-AF65-F5344CB8AC3E}">
        <p14:creationId xmlns:p14="http://schemas.microsoft.com/office/powerpoint/2010/main" val="21005360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Date Placeholder 4"/>
          <p:cNvSpPr>
            <a:spLocks noGrp="1"/>
          </p:cNvSpPr>
          <p:nvPr>
            <p:ph type="dt" sz="half" idx="10"/>
          </p:nvPr>
        </p:nvSpPr>
        <p:spPr/>
        <p:txBody>
          <a:bodyPr/>
          <a:lstStyle/>
          <a:p>
            <a:fld id="{6481643C-7EA6-436B-9334-B3AEE83D7D9A}" type="datetimeFigureOut">
              <a:rPr lang="fa-IR" smtClean="0"/>
              <a:t>08/07/1437</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448CCE07-0777-4D45-A762-9C5A969A3C57}" type="slidenum">
              <a:rPr lang="fa-IR" smtClean="0"/>
              <a:t>‹#›</a:t>
            </a:fld>
            <a:endParaRPr lang="fa-IR"/>
          </a:p>
        </p:txBody>
      </p:sp>
    </p:spTree>
    <p:extLst>
      <p:ext uri="{BB962C8B-B14F-4D97-AF65-F5344CB8AC3E}">
        <p14:creationId xmlns:p14="http://schemas.microsoft.com/office/powerpoint/2010/main" val="24493121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fa-I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7" name="Date Placeholder 6"/>
          <p:cNvSpPr>
            <a:spLocks noGrp="1"/>
          </p:cNvSpPr>
          <p:nvPr>
            <p:ph type="dt" sz="half" idx="10"/>
          </p:nvPr>
        </p:nvSpPr>
        <p:spPr/>
        <p:txBody>
          <a:bodyPr/>
          <a:lstStyle/>
          <a:p>
            <a:fld id="{6481643C-7EA6-436B-9334-B3AEE83D7D9A}" type="datetimeFigureOut">
              <a:rPr lang="fa-IR" smtClean="0"/>
              <a:t>08/07/1437</a:t>
            </a:fld>
            <a:endParaRPr lang="fa-IR"/>
          </a:p>
        </p:txBody>
      </p:sp>
      <p:sp>
        <p:nvSpPr>
          <p:cNvPr id="8" name="Footer Placeholder 7"/>
          <p:cNvSpPr>
            <a:spLocks noGrp="1"/>
          </p:cNvSpPr>
          <p:nvPr>
            <p:ph type="ftr" sz="quarter" idx="11"/>
          </p:nvPr>
        </p:nvSpPr>
        <p:spPr/>
        <p:txBody>
          <a:bodyPr/>
          <a:lstStyle/>
          <a:p>
            <a:endParaRPr lang="fa-IR"/>
          </a:p>
        </p:txBody>
      </p:sp>
      <p:sp>
        <p:nvSpPr>
          <p:cNvPr id="9" name="Slide Number Placeholder 8"/>
          <p:cNvSpPr>
            <a:spLocks noGrp="1"/>
          </p:cNvSpPr>
          <p:nvPr>
            <p:ph type="sldNum" sz="quarter" idx="12"/>
          </p:nvPr>
        </p:nvSpPr>
        <p:spPr/>
        <p:txBody>
          <a:bodyPr/>
          <a:lstStyle/>
          <a:p>
            <a:fld id="{448CCE07-0777-4D45-A762-9C5A969A3C57}" type="slidenum">
              <a:rPr lang="fa-IR" smtClean="0"/>
              <a:t>‹#›</a:t>
            </a:fld>
            <a:endParaRPr lang="fa-IR"/>
          </a:p>
        </p:txBody>
      </p:sp>
    </p:spTree>
    <p:extLst>
      <p:ext uri="{BB962C8B-B14F-4D97-AF65-F5344CB8AC3E}">
        <p14:creationId xmlns:p14="http://schemas.microsoft.com/office/powerpoint/2010/main" val="33550733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Date Placeholder 2"/>
          <p:cNvSpPr>
            <a:spLocks noGrp="1"/>
          </p:cNvSpPr>
          <p:nvPr>
            <p:ph type="dt" sz="half" idx="10"/>
          </p:nvPr>
        </p:nvSpPr>
        <p:spPr/>
        <p:txBody>
          <a:bodyPr/>
          <a:lstStyle/>
          <a:p>
            <a:fld id="{6481643C-7EA6-436B-9334-B3AEE83D7D9A}" type="datetimeFigureOut">
              <a:rPr lang="fa-IR" smtClean="0"/>
              <a:t>08/07/1437</a:t>
            </a:fld>
            <a:endParaRPr lang="fa-IR"/>
          </a:p>
        </p:txBody>
      </p:sp>
      <p:sp>
        <p:nvSpPr>
          <p:cNvPr id="4" name="Footer Placeholder 3"/>
          <p:cNvSpPr>
            <a:spLocks noGrp="1"/>
          </p:cNvSpPr>
          <p:nvPr>
            <p:ph type="ftr" sz="quarter" idx="11"/>
          </p:nvPr>
        </p:nvSpPr>
        <p:spPr/>
        <p:txBody>
          <a:bodyPr/>
          <a:lstStyle/>
          <a:p>
            <a:endParaRPr lang="fa-IR"/>
          </a:p>
        </p:txBody>
      </p:sp>
      <p:sp>
        <p:nvSpPr>
          <p:cNvPr id="5" name="Slide Number Placeholder 4"/>
          <p:cNvSpPr>
            <a:spLocks noGrp="1"/>
          </p:cNvSpPr>
          <p:nvPr>
            <p:ph type="sldNum" sz="quarter" idx="12"/>
          </p:nvPr>
        </p:nvSpPr>
        <p:spPr/>
        <p:txBody>
          <a:bodyPr/>
          <a:lstStyle/>
          <a:p>
            <a:fld id="{448CCE07-0777-4D45-A762-9C5A969A3C57}" type="slidenum">
              <a:rPr lang="fa-IR" smtClean="0"/>
              <a:t>‹#›</a:t>
            </a:fld>
            <a:endParaRPr lang="fa-IR"/>
          </a:p>
        </p:txBody>
      </p:sp>
    </p:spTree>
    <p:extLst>
      <p:ext uri="{BB962C8B-B14F-4D97-AF65-F5344CB8AC3E}">
        <p14:creationId xmlns:p14="http://schemas.microsoft.com/office/powerpoint/2010/main" val="10477674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481643C-7EA6-436B-9334-B3AEE83D7D9A}" type="datetimeFigureOut">
              <a:rPr lang="fa-IR" smtClean="0"/>
              <a:t>08/07/1437</a:t>
            </a:fld>
            <a:endParaRPr lang="fa-IR"/>
          </a:p>
        </p:txBody>
      </p:sp>
      <p:sp>
        <p:nvSpPr>
          <p:cNvPr id="3" name="Footer Placeholder 2"/>
          <p:cNvSpPr>
            <a:spLocks noGrp="1"/>
          </p:cNvSpPr>
          <p:nvPr>
            <p:ph type="ftr" sz="quarter" idx="11"/>
          </p:nvPr>
        </p:nvSpPr>
        <p:spPr/>
        <p:txBody>
          <a:bodyPr/>
          <a:lstStyle/>
          <a:p>
            <a:endParaRPr lang="fa-IR"/>
          </a:p>
        </p:txBody>
      </p:sp>
      <p:sp>
        <p:nvSpPr>
          <p:cNvPr id="4" name="Slide Number Placeholder 3"/>
          <p:cNvSpPr>
            <a:spLocks noGrp="1"/>
          </p:cNvSpPr>
          <p:nvPr>
            <p:ph type="sldNum" sz="quarter" idx="12"/>
          </p:nvPr>
        </p:nvSpPr>
        <p:spPr/>
        <p:txBody>
          <a:bodyPr/>
          <a:lstStyle/>
          <a:p>
            <a:fld id="{448CCE07-0777-4D45-A762-9C5A969A3C57}" type="slidenum">
              <a:rPr lang="fa-IR" smtClean="0"/>
              <a:t>‹#›</a:t>
            </a:fld>
            <a:endParaRPr lang="fa-IR"/>
          </a:p>
        </p:txBody>
      </p:sp>
    </p:spTree>
    <p:extLst>
      <p:ext uri="{BB962C8B-B14F-4D97-AF65-F5344CB8AC3E}">
        <p14:creationId xmlns:p14="http://schemas.microsoft.com/office/powerpoint/2010/main" val="39270648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fa-I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481643C-7EA6-436B-9334-B3AEE83D7D9A}" type="datetimeFigureOut">
              <a:rPr lang="fa-IR" smtClean="0"/>
              <a:t>08/07/1437</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448CCE07-0777-4D45-A762-9C5A969A3C57}" type="slidenum">
              <a:rPr lang="fa-IR" smtClean="0"/>
              <a:t>‹#›</a:t>
            </a:fld>
            <a:endParaRPr lang="fa-IR"/>
          </a:p>
        </p:txBody>
      </p:sp>
    </p:spTree>
    <p:extLst>
      <p:ext uri="{BB962C8B-B14F-4D97-AF65-F5344CB8AC3E}">
        <p14:creationId xmlns:p14="http://schemas.microsoft.com/office/powerpoint/2010/main" val="11072688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fa-I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a-I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481643C-7EA6-436B-9334-B3AEE83D7D9A}" type="datetimeFigureOut">
              <a:rPr lang="fa-IR" smtClean="0"/>
              <a:t>08/07/1437</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448CCE07-0777-4D45-A762-9C5A969A3C57}" type="slidenum">
              <a:rPr lang="fa-IR" smtClean="0"/>
              <a:t>‹#›</a:t>
            </a:fld>
            <a:endParaRPr lang="fa-IR"/>
          </a:p>
        </p:txBody>
      </p:sp>
    </p:spTree>
    <p:extLst>
      <p:ext uri="{BB962C8B-B14F-4D97-AF65-F5344CB8AC3E}">
        <p14:creationId xmlns:p14="http://schemas.microsoft.com/office/powerpoint/2010/main" val="299505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fa-I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6481643C-7EA6-436B-9334-B3AEE83D7D9A}" type="datetimeFigureOut">
              <a:rPr lang="fa-IR" smtClean="0"/>
              <a:t>08/07/1437</a:t>
            </a:fld>
            <a:endParaRPr lang="fa-I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fa-IR"/>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448CCE07-0777-4D45-A762-9C5A969A3C57}" type="slidenum">
              <a:rPr lang="fa-IR" smtClean="0"/>
              <a:t>‹#›</a:t>
            </a:fld>
            <a:endParaRPr lang="fa-IR"/>
          </a:p>
        </p:txBody>
      </p:sp>
    </p:spTree>
    <p:extLst>
      <p:ext uri="{BB962C8B-B14F-4D97-AF65-F5344CB8AC3E}">
        <p14:creationId xmlns:p14="http://schemas.microsoft.com/office/powerpoint/2010/main" val="40528518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15616" y="404664"/>
            <a:ext cx="7772400" cy="1470025"/>
          </a:xfrm>
        </p:spPr>
        <p:txBody>
          <a:bodyPr>
            <a:normAutofit fontScale="90000"/>
          </a:bodyPr>
          <a:lstStyle/>
          <a:p>
            <a:pPr algn="r"/>
            <a:r>
              <a:rPr lang="fa-IR" sz="9600" b="1" dirty="0" smtClean="0">
                <a:solidFill>
                  <a:srgbClr val="0070C0"/>
                </a:solidFill>
              </a:rPr>
              <a:t>سرگیجه</a:t>
            </a:r>
            <a:endParaRPr lang="fa-IR" sz="9600" b="1" dirty="0">
              <a:solidFill>
                <a:srgbClr val="0070C0"/>
              </a:solidFill>
            </a:endParaRPr>
          </a:p>
        </p:txBody>
      </p:sp>
      <p:sp>
        <p:nvSpPr>
          <p:cNvPr id="3" name="Subtitle 2"/>
          <p:cNvSpPr>
            <a:spLocks noGrp="1"/>
          </p:cNvSpPr>
          <p:nvPr>
            <p:ph type="subTitle" idx="1"/>
          </p:nvPr>
        </p:nvSpPr>
        <p:spPr>
          <a:xfrm>
            <a:off x="1547664" y="2996952"/>
            <a:ext cx="6400800" cy="1752600"/>
          </a:xfrm>
        </p:spPr>
        <p:txBody>
          <a:bodyPr>
            <a:normAutofit fontScale="92500" lnSpcReduction="10000"/>
          </a:bodyPr>
          <a:lstStyle/>
          <a:p>
            <a:pPr algn="just"/>
            <a:r>
              <a:rPr lang="fa-IR" dirty="0" smtClean="0">
                <a:solidFill>
                  <a:schemeClr val="tx1"/>
                </a:solidFill>
              </a:rPr>
              <a:t>سرگیجه یک کلمه کلی وعمومی است اغلب به کلیه حالات ناخوشایندی که فردباایجاد انها احساس عدم تعادل وامکان سقوط وزمین خوردن می کند گفته می شود.</a:t>
            </a:r>
            <a:endParaRPr lang="fa-IR" dirty="0">
              <a:solidFill>
                <a:schemeClr val="tx1"/>
              </a:solidFill>
            </a:endParaRPr>
          </a:p>
        </p:txBody>
      </p:sp>
      <p:sp>
        <p:nvSpPr>
          <p:cNvPr id="8" name="Rectangle 7"/>
          <p:cNvSpPr/>
          <p:nvPr/>
        </p:nvSpPr>
        <p:spPr>
          <a:xfrm>
            <a:off x="4005263" y="-143956"/>
            <a:ext cx="2286000" cy="3323987"/>
          </a:xfrm>
          <a:prstGeom prst="rect">
            <a:avLst/>
          </a:prstGeom>
        </p:spPr>
        <p:txBody>
          <a:bodyPr>
            <a:spAutoFit/>
          </a:bodyPr>
          <a:lstStyle/>
          <a:p>
            <a:endParaRPr lang="fa-IR" sz="9600" dirty="0" smtClean="0">
              <a:solidFill>
                <a:prstClr val="black"/>
              </a:solidFill>
              <a:ea typeface="+mj-ea"/>
              <a:cs typeface="Times New Roman"/>
            </a:endParaRPr>
          </a:p>
          <a:p>
            <a:endParaRPr lang="fa-IR" sz="9600" dirty="0">
              <a:solidFill>
                <a:prstClr val="black"/>
              </a:solidFill>
              <a:ea typeface="+mj-ea"/>
              <a:cs typeface="Times New Roman"/>
            </a:endParaRPr>
          </a:p>
          <a:p>
            <a:endParaRPr lang="fa-IR" dirty="0"/>
          </a:p>
        </p:txBody>
      </p:sp>
    </p:spTree>
    <p:extLst>
      <p:ext uri="{BB962C8B-B14F-4D97-AF65-F5344CB8AC3E}">
        <p14:creationId xmlns:p14="http://schemas.microsoft.com/office/powerpoint/2010/main" val="740214314"/>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dirty="0"/>
          </a:p>
        </p:txBody>
      </p:sp>
      <p:sp>
        <p:nvSpPr>
          <p:cNvPr id="4" name="Text Placeholder 3"/>
          <p:cNvSpPr>
            <a:spLocks noGrp="1"/>
          </p:cNvSpPr>
          <p:nvPr>
            <p:ph type="body" sz="half" idx="2"/>
          </p:nvPr>
        </p:nvSpPr>
        <p:spPr/>
        <p:txBody>
          <a:bodyPr/>
          <a:lstStyle/>
          <a:p>
            <a:endParaRPr lang="fa-IR"/>
          </a:p>
        </p:txBody>
      </p:sp>
      <p:pic>
        <p:nvPicPr>
          <p:cNvPr id="1026" name="Picture 2" descr="G:\bluetooth\images-2.jpeg"/>
          <p:cNvPicPr>
            <a:picLocks noGrp="1" noChangeAspect="1" noChangeArrowheads="1"/>
          </p:cNvPicPr>
          <p:nvPr>
            <p:ph type="pic" idx="1"/>
          </p:nvPr>
        </p:nvPicPr>
        <p:blipFill>
          <a:blip r:embed="rId2">
            <a:extLst>
              <a:ext uri="{28A0092B-C50C-407E-A947-70E740481C1C}">
                <a14:useLocalDpi xmlns:a14="http://schemas.microsoft.com/office/drawing/2010/main" val="0"/>
              </a:ext>
            </a:extLst>
          </a:blip>
          <a:srcRect t="9186" b="9186"/>
          <a:stretch>
            <a:fillRect/>
          </a:stretch>
        </p:blipFill>
        <p:spPr bwMode="auto">
          <a:xfrm>
            <a:off x="323529" y="404663"/>
            <a:ext cx="7723244" cy="579243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65345005"/>
      </p:ext>
    </p:extLst>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dirty="0"/>
          </a:p>
        </p:txBody>
      </p:sp>
      <p:pic>
        <p:nvPicPr>
          <p:cNvPr id="2050" name="Picture 2" descr="G:\bluetooth\images-1.jpeg"/>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bwMode="auto">
          <a:xfrm>
            <a:off x="179512" y="2204864"/>
            <a:ext cx="3871716" cy="3436979"/>
          </a:xfrm>
          <a:prstGeom prst="rect">
            <a:avLst/>
          </a:prstGeom>
          <a:noFill/>
          <a:extLst>
            <a:ext uri="{909E8E84-426E-40DD-AFC4-6F175D3DCCD1}">
              <a14:hiddenFill xmlns:a14="http://schemas.microsoft.com/office/drawing/2010/main">
                <a:solidFill>
                  <a:srgbClr val="FFFFFF"/>
                </a:solidFill>
              </a14:hiddenFill>
            </a:ext>
          </a:extLst>
        </p:spPr>
      </p:pic>
      <p:pic>
        <p:nvPicPr>
          <p:cNvPr id="2051" name="Picture 3" descr="G:\bluetooth\images.jpeg"/>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bwMode="auto">
          <a:xfrm>
            <a:off x="4283967" y="2060848"/>
            <a:ext cx="4302917" cy="3600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73212"/>
      </p:ext>
    </p:extLst>
  </p:cSld>
  <p:clrMapOvr>
    <a:masterClrMapping/>
  </p:clrMapOvr>
  <mc:AlternateContent xmlns:mc="http://schemas.openxmlformats.org/markup-compatibility/2006" xmlns:p14="http://schemas.microsoft.com/office/powerpoint/2010/main">
    <mc:Choice Requires="p14">
      <p:transition spd="slow" p14:dur="1200">
        <p14:prism dir="r"/>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15616" y="0"/>
            <a:ext cx="7848872" cy="7029400"/>
          </a:xfrm>
        </p:spPr>
        <p:txBody>
          <a:bodyPr>
            <a:normAutofit/>
          </a:bodyPr>
          <a:lstStyle/>
          <a:p>
            <a:pPr algn="r"/>
            <a:r>
              <a:rPr lang="fa-IR" b="1" dirty="0" smtClean="0"/>
              <a:t>مجموعه وضعی</a:t>
            </a:r>
            <a:r>
              <a:rPr lang="fa-IR" b="1" dirty="0"/>
              <a:t>ت</a:t>
            </a:r>
            <a:r>
              <a:rPr lang="fa-IR" b="1" dirty="0" smtClean="0"/>
              <a:t>های ناخوشایند سرگیجه</a:t>
            </a:r>
            <a:r>
              <a:rPr lang="fa-IR" dirty="0" smtClean="0"/>
              <a:t/>
            </a:r>
            <a:br>
              <a:rPr lang="fa-IR" dirty="0" smtClean="0"/>
            </a:br>
            <a:r>
              <a:rPr lang="fa-IR" dirty="0" smtClean="0"/>
              <a:t>- سبکی سر </a:t>
            </a:r>
            <a:br>
              <a:rPr lang="fa-IR" dirty="0" smtClean="0"/>
            </a:br>
            <a:r>
              <a:rPr lang="fa-IR" dirty="0" smtClean="0"/>
              <a:t>- سیاهی رفتن چشمها </a:t>
            </a:r>
            <a:br>
              <a:rPr lang="fa-IR" dirty="0" smtClean="0"/>
            </a:br>
            <a:r>
              <a:rPr lang="fa-IR" dirty="0" smtClean="0"/>
              <a:t>- چرخش سر</a:t>
            </a:r>
            <a:br>
              <a:rPr lang="fa-IR" dirty="0" smtClean="0"/>
            </a:br>
            <a:r>
              <a:rPr lang="fa-IR" dirty="0" smtClean="0"/>
              <a:t>- چرخش محیط واتاق</a:t>
            </a:r>
            <a:br>
              <a:rPr lang="fa-IR" dirty="0" smtClean="0"/>
            </a:br>
            <a:r>
              <a:rPr lang="fa-IR" dirty="0" smtClean="0"/>
              <a:t>- احساس حرکت اجسام یا محیط اطراف</a:t>
            </a:r>
            <a:br>
              <a:rPr lang="fa-IR" dirty="0" smtClean="0"/>
            </a:br>
            <a:r>
              <a:rPr lang="fa-IR" dirty="0" smtClean="0"/>
              <a:t>- تابیدن</a:t>
            </a:r>
            <a:br>
              <a:rPr lang="fa-IR" dirty="0" smtClean="0"/>
            </a:br>
            <a:r>
              <a:rPr lang="fa-IR" dirty="0" smtClean="0"/>
              <a:t>- پرتاب شدن</a:t>
            </a:r>
            <a:br>
              <a:rPr lang="fa-IR" dirty="0" smtClean="0"/>
            </a:br>
            <a:r>
              <a:rPr lang="fa-IR" dirty="0" smtClean="0"/>
              <a:t>- سرخوردن وخالی یاگودشدن زیرپا</a:t>
            </a:r>
            <a:br>
              <a:rPr lang="fa-IR" dirty="0" smtClean="0"/>
            </a:br>
            <a:endParaRPr lang="fa-IR" dirty="0"/>
          </a:p>
        </p:txBody>
      </p:sp>
    </p:spTree>
    <p:extLst>
      <p:ext uri="{BB962C8B-B14F-4D97-AF65-F5344CB8AC3E}">
        <p14:creationId xmlns:p14="http://schemas.microsoft.com/office/powerpoint/2010/main" val="582140182"/>
      </p:ext>
    </p:extLst>
  </p:cSld>
  <p:clrMapOvr>
    <a:masterClrMapping/>
  </p:clrMapOvr>
  <mc:AlternateContent xmlns:mc="http://schemas.openxmlformats.org/markup-compatibility/2006" xmlns:p14="http://schemas.microsoft.com/office/powerpoint/2010/main">
    <mc:Choice Requires="p14">
      <p:transition spd="slow" p14:dur="4000">
        <p14:vortex/>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1600" y="274638"/>
            <a:ext cx="7200800" cy="6583362"/>
          </a:xfrm>
        </p:spPr>
        <p:txBody>
          <a:bodyPr/>
          <a:lstStyle/>
          <a:p>
            <a:pPr algn="r" rtl="0"/>
            <a:r>
              <a:rPr lang="fa-IR" dirty="0" smtClean="0"/>
              <a:t>سرگیجه حقیقی </a:t>
            </a:r>
            <a:r>
              <a:rPr lang="fa-IR" dirty="0" smtClean="0">
                <a:cs typeface="B Jadid" pitchFamily="2" charset="-78"/>
              </a:rPr>
              <a:t>فقط </a:t>
            </a:r>
            <a:r>
              <a:rPr lang="fa-IR" dirty="0" smtClean="0"/>
              <a:t>شامل احساس چرخیدن خودفردیاچرخش محیط اطراف میباشد.</a:t>
            </a:r>
            <a:br>
              <a:rPr lang="fa-IR" dirty="0" smtClean="0"/>
            </a:br>
            <a:r>
              <a:rPr lang="fa-IR" sz="3200" dirty="0" smtClean="0"/>
              <a:t> که ناشی ازبروزنوعی اختلال درسیستم عصبی یاگوش داخلی است که در این میان علل مربوط به گوش داخلی بسیارشایع وعوارض</a:t>
            </a:r>
            <a:br>
              <a:rPr lang="fa-IR" sz="3200" dirty="0" smtClean="0"/>
            </a:br>
            <a:r>
              <a:rPr lang="fa-IR" sz="3200" dirty="0" smtClean="0"/>
              <a:t>خطرناکی به دنبال ندارند </a:t>
            </a:r>
            <a:r>
              <a:rPr lang="fa-IR" dirty="0" smtClean="0"/>
              <a:t/>
            </a:r>
            <a:br>
              <a:rPr lang="fa-IR" dirty="0" smtClean="0"/>
            </a:br>
            <a:r>
              <a:rPr lang="fa-IR" dirty="0" smtClean="0"/>
              <a:t>سرگیجه با تغییروضعیت قرارگیری سر،سرفه یاعطسه بدترمیشود.</a:t>
            </a:r>
            <a:endParaRPr lang="fa-IR" dirty="0"/>
          </a:p>
        </p:txBody>
      </p:sp>
    </p:spTree>
    <p:extLst>
      <p:ext uri="{BB962C8B-B14F-4D97-AF65-F5344CB8AC3E}">
        <p14:creationId xmlns:p14="http://schemas.microsoft.com/office/powerpoint/2010/main" val="1241374255"/>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034682"/>
          </a:xfrm>
        </p:spPr>
        <p:txBody>
          <a:bodyPr>
            <a:normAutofit fontScale="90000"/>
          </a:bodyPr>
          <a:lstStyle/>
          <a:p>
            <a:pPr algn="r"/>
            <a:r>
              <a:rPr lang="fa-IR" b="1" dirty="0" smtClean="0"/>
              <a:t>علل سرگیجه:</a:t>
            </a:r>
            <a:r>
              <a:rPr lang="fa-IR" dirty="0" smtClean="0"/>
              <a:t/>
            </a:r>
            <a:br>
              <a:rPr lang="fa-IR" dirty="0" smtClean="0"/>
            </a:br>
            <a:r>
              <a:rPr lang="fa-IR" dirty="0" smtClean="0"/>
              <a:t>-آسیب گوش داخلی</a:t>
            </a:r>
            <a:br>
              <a:rPr lang="fa-IR" dirty="0" smtClean="0"/>
            </a:br>
            <a:r>
              <a:rPr lang="fa-IR" dirty="0" smtClean="0"/>
              <a:t>-داروها</a:t>
            </a:r>
            <a:br>
              <a:rPr lang="fa-IR" dirty="0" smtClean="0"/>
            </a:br>
            <a:r>
              <a:rPr lang="fa-IR" dirty="0" smtClean="0"/>
              <a:t>-مشروبات الکلی</a:t>
            </a:r>
            <a:br>
              <a:rPr lang="fa-IR" dirty="0" smtClean="0"/>
            </a:br>
            <a:r>
              <a:rPr lang="fa-IR" dirty="0" smtClean="0"/>
              <a:t>-سابقه سکته مغزی</a:t>
            </a:r>
            <a:br>
              <a:rPr lang="fa-IR" dirty="0" smtClean="0"/>
            </a:br>
            <a:r>
              <a:rPr lang="fa-IR" dirty="0" smtClean="0"/>
              <a:t>-سابقه بیماریهای مزمن (فشار خون و دیابت)</a:t>
            </a:r>
            <a:br>
              <a:rPr lang="fa-IR" dirty="0" smtClean="0"/>
            </a:br>
            <a:r>
              <a:rPr lang="fa-IR" dirty="0" smtClean="0"/>
              <a:t>-سن بالای 60 سال</a:t>
            </a:r>
            <a:br>
              <a:rPr lang="fa-IR" dirty="0" smtClean="0"/>
            </a:br>
            <a:r>
              <a:rPr lang="fa-IR" dirty="0" smtClean="0"/>
              <a:t>-ضربه به سر</a:t>
            </a:r>
            <a:br>
              <a:rPr lang="fa-IR" dirty="0" smtClean="0"/>
            </a:br>
            <a:r>
              <a:rPr lang="fa-IR" dirty="0" smtClean="0"/>
              <a:t>- درد شدید گوش یا خروج ترشحات چرکی از گوش</a:t>
            </a:r>
            <a:endParaRPr lang="fa-IR" dirty="0"/>
          </a:p>
        </p:txBody>
      </p:sp>
    </p:spTree>
    <p:extLst>
      <p:ext uri="{BB962C8B-B14F-4D97-AF65-F5344CB8AC3E}">
        <p14:creationId xmlns:p14="http://schemas.microsoft.com/office/powerpoint/2010/main" val="763429172"/>
      </p:ext>
    </p:extLst>
  </p:cSld>
  <p:clrMapOvr>
    <a:masterClrMapping/>
  </p:clrMapOvr>
  <mc:AlternateContent xmlns:mc="http://schemas.openxmlformats.org/markup-compatibility/2006" xmlns:p14="http://schemas.microsoft.com/office/powerpoint/2010/main">
    <mc:Choice Requires="p14">
      <p:transition spd="slow" p14:dur="1200">
        <p14:flip dir="l"/>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71600" y="1052736"/>
            <a:ext cx="7272808" cy="3816424"/>
          </a:xfrm>
        </p:spPr>
        <p:txBody>
          <a:bodyPr>
            <a:normAutofit/>
          </a:bodyPr>
          <a:lstStyle/>
          <a:p>
            <a:r>
              <a:rPr lang="fa-IR" sz="8000" b="1" dirty="0" smtClean="0"/>
              <a:t>عوارض سر گیجه</a:t>
            </a:r>
            <a:endParaRPr lang="fa-IR" sz="8000" b="1" dirty="0"/>
          </a:p>
        </p:txBody>
      </p:sp>
    </p:spTree>
    <p:extLst>
      <p:ext uri="{BB962C8B-B14F-4D97-AF65-F5344CB8AC3E}">
        <p14:creationId xmlns:p14="http://schemas.microsoft.com/office/powerpoint/2010/main" val="2087648974"/>
      </p:ext>
    </p:extLst>
  </p:cSld>
  <p:clrMapOvr>
    <a:masterClrMapping/>
  </p:clrMapOvr>
  <mc:AlternateContent xmlns:mc="http://schemas.openxmlformats.org/markup-compatibility/2006" xmlns:p14="http://schemas.microsoft.com/office/powerpoint/2010/main">
    <mc:Choice Requires="p14">
      <p:transition spd="slow" p14:dur="3900">
        <p14:glitter dir="r"/>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11560" y="404664"/>
            <a:ext cx="7772400" cy="6192688"/>
          </a:xfrm>
        </p:spPr>
        <p:txBody>
          <a:bodyPr>
            <a:normAutofit/>
          </a:bodyPr>
          <a:lstStyle/>
          <a:p>
            <a:pPr algn="r"/>
            <a:r>
              <a:rPr lang="fa-IR" sz="3600" dirty="0" smtClean="0"/>
              <a:t>1- تب 38 درجه یا بیشتر</a:t>
            </a:r>
            <a:br>
              <a:rPr lang="fa-IR" sz="3600" dirty="0" smtClean="0"/>
            </a:br>
            <a:r>
              <a:rPr lang="fa-IR" sz="3600" dirty="0" smtClean="0"/>
              <a:t>2- اختلال دید یا دوبینی</a:t>
            </a:r>
            <a:br>
              <a:rPr lang="fa-IR" sz="3600" dirty="0" smtClean="0"/>
            </a:br>
            <a:r>
              <a:rPr lang="fa-IR" sz="3600" dirty="0" smtClean="0"/>
              <a:t>3- اختلال تکلم(لکنت و سنگینی زبان</a:t>
            </a:r>
            <a:br>
              <a:rPr lang="fa-IR" sz="3600" dirty="0" smtClean="0"/>
            </a:br>
            <a:r>
              <a:rPr lang="fa-IR" sz="3600" dirty="0" smtClean="0"/>
              <a:t>4- ضعف، بی حسی یا فبج هریک از اندام ها</a:t>
            </a:r>
            <a:br>
              <a:rPr lang="fa-IR" sz="3600" dirty="0" smtClean="0"/>
            </a:br>
            <a:r>
              <a:rPr lang="fa-IR" sz="3600" dirty="0" smtClean="0"/>
              <a:t>5- بروز تشنج( بیهوشی ناگهانی یا کاهش سطح هوشیاری)</a:t>
            </a:r>
            <a:br>
              <a:rPr lang="fa-IR" sz="3600" dirty="0" smtClean="0"/>
            </a:br>
            <a:r>
              <a:rPr lang="fa-IR" sz="3600" dirty="0" smtClean="0"/>
              <a:t>6- گیجی و منگی</a:t>
            </a:r>
            <a:br>
              <a:rPr lang="fa-IR" sz="3600" dirty="0" smtClean="0"/>
            </a:br>
            <a:r>
              <a:rPr lang="fa-IR" sz="3600" dirty="0" smtClean="0"/>
              <a:t>7- درد قفسه سینه</a:t>
            </a:r>
            <a:br>
              <a:rPr lang="fa-IR" sz="3600" dirty="0" smtClean="0"/>
            </a:br>
            <a:r>
              <a:rPr lang="fa-IR" sz="3600" dirty="0" smtClean="0"/>
              <a:t>8- رنگ پریدگی شدید و تعریق سرد</a:t>
            </a:r>
            <a:br>
              <a:rPr lang="fa-IR" sz="3600" dirty="0" smtClean="0"/>
            </a:br>
            <a:r>
              <a:rPr lang="fa-IR" sz="3600" dirty="0" smtClean="0"/>
              <a:t>9- استفراغ های مکرر و شدید</a:t>
            </a:r>
            <a:endParaRPr lang="fa-IR" sz="3600" dirty="0"/>
          </a:p>
        </p:txBody>
      </p:sp>
    </p:spTree>
    <p:extLst>
      <p:ext uri="{BB962C8B-B14F-4D97-AF65-F5344CB8AC3E}">
        <p14:creationId xmlns:p14="http://schemas.microsoft.com/office/powerpoint/2010/main" val="1748001344"/>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9552" y="237637"/>
            <a:ext cx="8352928" cy="6336704"/>
          </a:xfrm>
          <a:prstGeom prst="rect">
            <a:avLst/>
          </a:prstGeom>
        </p:spPr>
        <p:style>
          <a:lnRef idx="2">
            <a:schemeClr val="accent4"/>
          </a:lnRef>
          <a:fillRef idx="1">
            <a:schemeClr val="lt1"/>
          </a:fillRef>
          <a:effectRef idx="0">
            <a:schemeClr val="accent4"/>
          </a:effectRef>
          <a:fontRef idx="minor">
            <a:schemeClr val="dk1"/>
          </a:fontRef>
        </p:style>
        <p:txBody>
          <a:bodyPr rtlCol="1" anchor="ctr"/>
          <a:lstStyle/>
          <a:p>
            <a:r>
              <a:rPr lang="fa-IR" sz="2400" dirty="0" smtClean="0"/>
              <a:t>موارد ارجاع فوری </a:t>
            </a:r>
          </a:p>
          <a:p>
            <a:r>
              <a:rPr lang="fa-IR" sz="2400" dirty="0" smtClean="0"/>
              <a:t>1- سردرد تازه یا شدید</a:t>
            </a:r>
          </a:p>
          <a:p>
            <a:r>
              <a:rPr lang="fa-IR" sz="2400" dirty="0" smtClean="0"/>
              <a:t>2- تب بالای 38 درجه</a:t>
            </a:r>
          </a:p>
          <a:p>
            <a:r>
              <a:rPr lang="fa-IR" sz="2400" dirty="0" smtClean="0"/>
              <a:t>3- دوبینی یا تاری دید</a:t>
            </a:r>
          </a:p>
          <a:p>
            <a:r>
              <a:rPr lang="fa-IR" sz="2400" dirty="0" smtClean="0"/>
              <a:t>4- دشواری در صحبت کردن یا شنیدن</a:t>
            </a:r>
          </a:p>
          <a:p>
            <a:r>
              <a:rPr lang="fa-IR" sz="2400" dirty="0" smtClean="0"/>
              <a:t>5-ضعف یک طرفه اندام ها یا احساس بی حسی( گزکز قابل توجه)</a:t>
            </a:r>
          </a:p>
          <a:p>
            <a:r>
              <a:rPr lang="fa-IR" sz="2400" dirty="0" smtClean="0"/>
              <a:t>6- بی اختیاری ادرار</a:t>
            </a:r>
          </a:p>
          <a:p>
            <a:r>
              <a:rPr lang="fa-IR" sz="2400" dirty="0" smtClean="0"/>
              <a:t>7- درد قفسه سنیه</a:t>
            </a:r>
          </a:p>
          <a:p>
            <a:r>
              <a:rPr lang="fa-IR" sz="2400" dirty="0" smtClean="0"/>
              <a:t>8- استفراغ غیر قابل کنترل و تکرار شونده</a:t>
            </a:r>
          </a:p>
          <a:p>
            <a:r>
              <a:rPr lang="fa-IR" sz="2400" dirty="0" smtClean="0"/>
              <a:t>9- سرگیجه حداقل چند دقیقه ای در فرد مسن</a:t>
            </a:r>
          </a:p>
          <a:p>
            <a:r>
              <a:rPr lang="fa-IR" sz="2400" dirty="0" smtClean="0"/>
              <a:t>10- مبتلا به سکته مغزی در گذشته یا سابقه خانوادگی آن</a:t>
            </a:r>
          </a:p>
          <a:p>
            <a:r>
              <a:rPr lang="fa-IR" sz="2400" dirty="0" smtClean="0"/>
              <a:t>11- مبتلا به بیماریهای زمینه ای و سیگاری</a:t>
            </a:r>
          </a:p>
          <a:p>
            <a:r>
              <a:rPr lang="fa-IR" sz="2400" dirty="0" smtClean="0"/>
              <a:t>12- سر گیجه ای که با تغییر وضعیت سر تغییر نمیکند( در حالت خوابیده و بی حرکت  بهتر نمیشود)</a:t>
            </a:r>
          </a:p>
          <a:p>
            <a:r>
              <a:rPr lang="fa-IR" sz="2400" dirty="0" smtClean="0"/>
              <a:t>13- تشدید علایم یا عدم هرگونه بهبودی پس از 2 هفته درمان</a:t>
            </a:r>
          </a:p>
          <a:p>
            <a:endParaRPr lang="fa-IR" sz="2400" dirty="0" smtClean="0"/>
          </a:p>
        </p:txBody>
      </p:sp>
    </p:spTree>
    <p:extLst>
      <p:ext uri="{BB962C8B-B14F-4D97-AF65-F5344CB8AC3E}">
        <p14:creationId xmlns:p14="http://schemas.microsoft.com/office/powerpoint/2010/main" val="1141406831"/>
      </p:ext>
    </p:extLst>
  </p:cSld>
  <p:clrMapOvr>
    <a:masterClrMapping/>
  </p:clrMapOvr>
  <mc:AlternateContent xmlns:mc="http://schemas.openxmlformats.org/markup-compatibility/2006" xmlns:p14="http://schemas.microsoft.com/office/powerpoint/2010/main">
    <mc:Choice Requires="p14">
      <p:transition spd="slow" p14:dur="1100">
        <p14:switch dir="l"/>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116632"/>
            <a:ext cx="8280920" cy="6538738"/>
          </a:xfrm>
        </p:spPr>
        <p:txBody>
          <a:bodyPr>
            <a:normAutofit/>
          </a:bodyPr>
          <a:lstStyle/>
          <a:p>
            <a:pPr algn="r"/>
            <a:r>
              <a:rPr lang="fa-IR" sz="3600" b="1" dirty="0" smtClean="0"/>
              <a:t>نکاتی برای کمک به بهبود هرچه بیشترعلایم:</a:t>
            </a:r>
            <a:r>
              <a:rPr lang="fa-IR" sz="3600" dirty="0" smtClean="0"/>
              <a:t/>
            </a:r>
            <a:br>
              <a:rPr lang="fa-IR" sz="3600" dirty="0" smtClean="0"/>
            </a:br>
            <a:r>
              <a:rPr lang="fa-IR" sz="3600" dirty="0" smtClean="0"/>
              <a:t>1-درصورت ایجاد سرگیجه حین حرکت سریعاروی زمین بنشیند</a:t>
            </a:r>
            <a:br>
              <a:rPr lang="fa-IR" sz="3600" dirty="0" smtClean="0"/>
            </a:br>
            <a:r>
              <a:rPr lang="fa-IR" sz="3600" dirty="0" smtClean="0"/>
              <a:t>2-هنگام حرکت خصوصا شبها ازوجود روشنایی مناسب اطمینان حاصل نمایید</a:t>
            </a:r>
            <a:br>
              <a:rPr lang="fa-IR" sz="3600" dirty="0" smtClean="0"/>
            </a:br>
            <a:r>
              <a:rPr lang="fa-IR" sz="3600" dirty="0" smtClean="0"/>
              <a:t>3-ازمصرف چای-قهوه-نوشابه-الکل وسیگارپرهیزکنید(تشدیدعلایم با کافئین)</a:t>
            </a:r>
            <a:br>
              <a:rPr lang="fa-IR" sz="3600" dirty="0" smtClean="0"/>
            </a:br>
            <a:r>
              <a:rPr lang="fa-IR" sz="3600" dirty="0" smtClean="0"/>
              <a:t>4-استفاده ازعصابرای افراد مسن</a:t>
            </a:r>
            <a:br>
              <a:rPr lang="fa-IR" sz="3600" dirty="0" smtClean="0"/>
            </a:br>
            <a:r>
              <a:rPr lang="fa-IR" sz="3600" dirty="0" smtClean="0"/>
              <a:t>5-خواب آلودگی ازعوارض داروهامی باشد</a:t>
            </a:r>
            <a:br>
              <a:rPr lang="fa-IR" sz="3600" dirty="0" smtClean="0"/>
            </a:br>
            <a:r>
              <a:rPr lang="fa-IR" sz="3600" dirty="0" smtClean="0"/>
              <a:t>6-انجام تمرینهای مختلف برای برگرداندن مغزبه حالت قبلی</a:t>
            </a:r>
            <a:endParaRPr lang="fa-IR" sz="3600" dirty="0"/>
          </a:p>
        </p:txBody>
      </p:sp>
    </p:spTree>
    <p:extLst>
      <p:ext uri="{BB962C8B-B14F-4D97-AF65-F5344CB8AC3E}">
        <p14:creationId xmlns:p14="http://schemas.microsoft.com/office/powerpoint/2010/main" val="3955601263"/>
      </p:ext>
    </p:extLst>
  </p:cSld>
  <p:clrMapOvr>
    <a:masterClrMapping/>
  </p:clrMapOvr>
  <mc:AlternateContent xmlns:mc="http://schemas.openxmlformats.org/markup-compatibility/2006" xmlns:p14="http://schemas.microsoft.com/office/powerpoint/2010/main">
    <mc:Choice Requires="p14">
      <p:transition spd="slow" p14:dur="1200">
        <p14:prism dir="r"/>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274638"/>
            <a:ext cx="8363272" cy="6466730"/>
          </a:xfrm>
        </p:spPr>
        <p:txBody>
          <a:bodyPr>
            <a:normAutofit/>
          </a:bodyPr>
          <a:lstStyle/>
          <a:p>
            <a:pPr algn="just"/>
            <a:r>
              <a:rPr lang="fa-IR" sz="4000" b="1" dirty="0" smtClean="0"/>
              <a:t>اقداماتی برای پیشگیری از مشکلات بعدی:</a:t>
            </a:r>
            <a:br>
              <a:rPr lang="fa-IR" sz="4000" b="1" dirty="0" smtClean="0"/>
            </a:br>
            <a:r>
              <a:rPr lang="fa-IR" sz="4000" dirty="0" smtClean="0"/>
              <a:t>برای کاهش احتمال افتادن،سیم برق وفرشهایی که احتمال لیزخوردن روی آنهاوجودداردراجمع کنید</a:t>
            </a:r>
            <a:br>
              <a:rPr lang="fa-IR" sz="4000" dirty="0" smtClean="0"/>
            </a:br>
            <a:r>
              <a:rPr lang="fa-IR" sz="4000" dirty="0" smtClean="0"/>
              <a:t>تاحدممکن پوشش کف اتاقها ازموادنرم باشد</a:t>
            </a:r>
            <a:br>
              <a:rPr lang="fa-IR" sz="4000" dirty="0" smtClean="0"/>
            </a:br>
            <a:r>
              <a:rPr lang="fa-IR" sz="4000" dirty="0" smtClean="0"/>
              <a:t>ازپوشیدن دمپایی وکفشهایی که احتمال لیز خوردن راافزایش می دهدخودداری کنید</a:t>
            </a:r>
            <a:endParaRPr lang="fa-IR" sz="4000" b="1" dirty="0"/>
          </a:p>
        </p:txBody>
      </p:sp>
    </p:spTree>
    <p:extLst>
      <p:ext uri="{BB962C8B-B14F-4D97-AF65-F5344CB8AC3E}">
        <p14:creationId xmlns:p14="http://schemas.microsoft.com/office/powerpoint/2010/main" val="1956894024"/>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192</TotalTime>
  <Words>186</Words>
  <Application>Microsoft Office PowerPoint</Application>
  <PresentationFormat>On-screen Show (4:3)</PresentationFormat>
  <Paragraphs>24</Paragraphs>
  <Slides>11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B Jadid</vt:lpstr>
      <vt:lpstr>Calibri</vt:lpstr>
      <vt:lpstr>Times New Roman</vt:lpstr>
      <vt:lpstr>Office Theme</vt:lpstr>
      <vt:lpstr>سرگیجه</vt:lpstr>
      <vt:lpstr>مجموعه وضعیتهای ناخوشایند سرگیجه - سبکی سر  - سیاهی رفتن چشمها  - چرخش سر - چرخش محیط واتاق - احساس حرکت اجسام یا محیط اطراف - تابیدن - پرتاب شدن - سرخوردن وخالی یاگودشدن زیرپا </vt:lpstr>
      <vt:lpstr>سرگیجه حقیقی فقط شامل احساس چرخیدن خودفردیاچرخش محیط اطراف میباشد.  که ناشی ازبروزنوعی اختلال درسیستم عصبی یاگوش داخلی است که در این میان علل مربوط به گوش داخلی بسیارشایع وعوارض خطرناکی به دنبال ندارند  سرگیجه با تغییروضعیت قرارگیری سر،سرفه یاعطسه بدترمیشود.</vt:lpstr>
      <vt:lpstr>علل سرگیجه: -آسیب گوش داخلی -داروها -مشروبات الکلی -سابقه سکته مغزی -سابقه بیماریهای مزمن (فشار خون و دیابت) -سن بالای 60 سال -ضربه به سر - درد شدید گوش یا خروج ترشحات چرکی از گوش</vt:lpstr>
      <vt:lpstr>عوارض سر گیجه</vt:lpstr>
      <vt:lpstr>1- تب 38 درجه یا بیشتر 2- اختلال دید یا دوبینی 3- اختلال تکلم(لکنت و سنگینی زبان 4- ضعف، بی حسی یا فبج هریک از اندام ها 5- بروز تشنج( بیهوشی ناگهانی یا کاهش سطح هوشیاری) 6- گیجی و منگی 7- درد قفسه سینه 8- رنگ پریدگی شدید و تعریق سرد 9- استفراغ های مکرر و شدید</vt:lpstr>
      <vt:lpstr>PowerPoint Presentation</vt:lpstr>
      <vt:lpstr>نکاتی برای کمک به بهبود هرچه بیشترعلایم: 1-درصورت ایجاد سرگیجه حین حرکت سریعاروی زمین بنشیند 2-هنگام حرکت خصوصا شبها ازوجود روشنایی مناسب اطمینان حاصل نمایید 3-ازمصرف چای-قهوه-نوشابه-الکل وسیگارپرهیزکنید(تشدیدعلایم با کافئین) 4-استفاده ازعصابرای افراد مسن 5-خواب آلودگی ازعوارض داروهامی باشد 6-انجام تمرینهای مختلف برای برگرداندن مغزبه حالت قبلی</vt:lpstr>
      <vt:lpstr>اقداماتی برای پیشگیری از مشکلات بعدی: برای کاهش احتمال افتادن،سیم برق وفرشهایی که احتمال لیزخوردن روی آنهاوجودداردراجمع کنید تاحدممکن پوشش کف اتاقها ازموادنرم باشد ازپوشیدن دمپایی وکفشهایی که احتمال لیز خوردن راافزایش می دهدخودداری کنید</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سرگیجه</dc:title>
  <dc:creator>sepid</dc:creator>
  <cp:lastModifiedBy>pcc</cp:lastModifiedBy>
  <cp:revision>17</cp:revision>
  <dcterms:created xsi:type="dcterms:W3CDTF">2015-12-15T14:33:01Z</dcterms:created>
  <dcterms:modified xsi:type="dcterms:W3CDTF">2016-05-14T05:27:02Z</dcterms:modified>
</cp:coreProperties>
</file>